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70" r:id="rId14"/>
    <p:sldId id="272" r:id="rId1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5890"/>
  </p:normalViewPr>
  <p:slideViewPr>
    <p:cSldViewPr snapToGrid="0" snapToObjects="1">
      <p:cViewPr varScale="1">
        <p:scale>
          <a:sx n="109" d="100"/>
          <a:sy n="109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C43BB-B335-9D47-B26E-B94F472255DC}" type="datetimeFigureOut">
              <a:rPr lang="en-FI" smtClean="0"/>
              <a:t>19.3.2021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A8D14-05FA-B242-99FE-8A5FEA17B89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1618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5 vastaajaa liian matala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A8D14-05FA-B242-99FE-8A5FEA17B89B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4446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Asia ei kiinnosta: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A8D14-05FA-B242-99FE-8A5FEA17B89B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6219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4CBC-68B3-454C-9DE0-6FB7D8237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03EEE-C9B4-7043-8D70-3FEBFF340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7A4D5-D134-FE4A-A789-3D4581851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804-9415-4B49-A98E-85E73F4C75D4}" type="datetimeFigureOut">
              <a:rPr lang="en-FI" smtClean="0"/>
              <a:t>19.3.2021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24714-46E4-0E4F-8512-DC081A70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C1642-D12D-1D47-A59A-D056C2AD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FD4-5806-B04D-9B42-D99FBF6E10A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9323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3E29B-6BC0-9F42-B414-3C25D966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C8DB3-8F4F-F547-A41D-F4FF1D38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3E557-4BF0-9348-A7BE-CA9D3DED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804-9415-4B49-A98E-85E73F4C75D4}" type="datetimeFigureOut">
              <a:rPr lang="en-FI" smtClean="0"/>
              <a:t>19.3.2021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EAF7-F4C1-DC4A-BDCC-E304F10C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A451D-7552-9A49-ABA9-B9A33160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FD4-5806-B04D-9B42-D99FBF6E10A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7663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53C48-994F-314C-BFB5-6B9F8ADA6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091206-4DDC-EA4B-A963-CD30D707C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D721E-E2AF-BA4F-ADB4-0CE5D82D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804-9415-4B49-A98E-85E73F4C75D4}" type="datetimeFigureOut">
              <a:rPr lang="en-FI" smtClean="0"/>
              <a:t>19.3.2021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07DB5-432B-1547-9A81-53A27032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ED305-5E8E-E54E-803D-8D746F795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FD4-5806-B04D-9B42-D99FBF6E10A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7781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EA1F-6510-6443-87B0-A4AECEC2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85FF8-7F82-7A4A-9254-8060E179F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D7807-3E72-6942-A464-06E5AFE7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804-9415-4B49-A98E-85E73F4C75D4}" type="datetimeFigureOut">
              <a:rPr lang="en-FI" smtClean="0"/>
              <a:t>19.3.2021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F8DF9-173D-7C43-8BB3-80F05D14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3D7FA-8BDF-724C-99F7-CFBBF489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FD4-5806-B04D-9B42-D99FBF6E10A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86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37C3-A5F8-EE4B-B89F-45CD8DE4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33677-CEA8-FE4E-A443-E1CA6408F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2553C-E26D-C44C-B912-0E8F305F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804-9415-4B49-A98E-85E73F4C75D4}" type="datetimeFigureOut">
              <a:rPr lang="en-FI" smtClean="0"/>
              <a:t>19.3.2021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37A65-EFED-D04A-B5AE-1C65C78A8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EDB7D-7E7F-DD48-8DDE-74C6420E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FD4-5806-B04D-9B42-D99FBF6E10A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2509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5C94-9F28-1147-BC06-FC27444E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AD5E-8C65-0948-B2DD-99EA24390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C881E-67B8-2B47-B0F5-F5A46F42E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E9489-11DC-BD4F-BB34-9F45B605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804-9415-4B49-A98E-85E73F4C75D4}" type="datetimeFigureOut">
              <a:rPr lang="en-FI" smtClean="0"/>
              <a:t>19.3.2021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1DC6F-3BC5-4246-BA04-36EE5EC0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5D699-2758-A74A-9EA6-D659838C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FD4-5806-B04D-9B42-D99FBF6E10A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019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DB23-924C-9D4E-83E7-62026B2C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7FD81-0D87-9041-8EA4-143B314D0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41A61-DF39-A44D-A1F7-5A0B3FA7A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693E5-8474-3340-B8CB-B30353A8D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4EEFC-36F9-2C45-8708-239D9D314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EACEBD-63AB-3040-B66F-626C338A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804-9415-4B49-A98E-85E73F4C75D4}" type="datetimeFigureOut">
              <a:rPr lang="en-FI" smtClean="0"/>
              <a:t>19.3.2021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CF743-6009-4D4A-8F41-89F819087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2E252A-9EE3-074F-971A-3F3A7E0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FD4-5806-B04D-9B42-D99FBF6E10A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5518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CBAF-1D8E-454B-9D2D-266136E5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E1047-50F7-FB4E-9F01-FC9017172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804-9415-4B49-A98E-85E73F4C75D4}" type="datetimeFigureOut">
              <a:rPr lang="en-FI" smtClean="0"/>
              <a:t>19.3.2021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9CB21-2C7A-B740-AFAB-F61345445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90602-4BB9-1B46-8762-5D0D6B8DF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FD4-5806-B04D-9B42-D99FBF6E10A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8487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097D5-6010-A643-BD94-DB1BFFC5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804-9415-4B49-A98E-85E73F4C75D4}" type="datetimeFigureOut">
              <a:rPr lang="en-FI" smtClean="0"/>
              <a:t>19.3.2021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EA014-BCD8-2C48-8118-09AE35C0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C188D-22C5-1E4E-B1D8-0342A3D2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FD4-5806-B04D-9B42-D99FBF6E10A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1204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6E2E-F6FA-B04B-9FC7-CACBC5DB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28362-764B-D74F-B5F0-FC99AD344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0EB62-5775-6844-A68B-80154A9E6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C0E1F-63C3-EF4B-8165-963E6DA0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804-9415-4B49-A98E-85E73F4C75D4}" type="datetimeFigureOut">
              <a:rPr lang="en-FI" smtClean="0"/>
              <a:t>19.3.2021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9C68E-3AB2-E04E-8199-35B895C0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9356F-4EF1-7843-9850-DF494469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FD4-5806-B04D-9B42-D99FBF6E10A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7387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69DB-4FC6-C64B-8F47-AC53F298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8A5FC-3130-8148-A7CD-0DE6E5BA9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E6569-2DB6-9442-B5AB-EA8BC7700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A238F-B346-C247-9BAC-B17492ED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5804-9415-4B49-A98E-85E73F4C75D4}" type="datetimeFigureOut">
              <a:rPr lang="en-FI" smtClean="0"/>
              <a:t>19.3.2021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3C753-68D2-BC47-9F81-6659760A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884A1-7E21-EE46-9A49-9650C731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DFD4-5806-B04D-9B42-D99FBF6E10A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7347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87F00-099A-924A-B80D-D2F7704C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57A08-842C-AB4C-8FDF-A75C4113B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118B7-F576-C24E-B285-DE9A5B736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65804-9415-4B49-A98E-85E73F4C75D4}" type="datetimeFigureOut">
              <a:rPr lang="en-FI" smtClean="0"/>
              <a:t>19.3.2021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27383-FCC9-034D-A0B7-519F33BD0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830F9-DC2F-9749-B48A-0606B394B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ADFD4-5806-B04D-9B42-D99FBF6E10A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451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1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43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06AEF-2D43-4E4C-BC2F-F8F1BA6E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6279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en-FI" sz="5200">
                <a:solidFill>
                  <a:schemeClr val="tx2"/>
                </a:solidFill>
              </a:rPr>
              <a:t>SVBK jäsenkysely / medlemsänkät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2EAD5-CD77-4A4A-AC13-BA41DB2D7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5505" y="4200522"/>
            <a:ext cx="6740685" cy="682079"/>
          </a:xfrm>
        </p:spPr>
        <p:txBody>
          <a:bodyPr>
            <a:normAutofit fontScale="85000" lnSpcReduction="20000"/>
          </a:bodyPr>
          <a:lstStyle/>
          <a:p>
            <a:r>
              <a:rPr lang="en-FI" dirty="0">
                <a:solidFill>
                  <a:schemeClr val="tx2"/>
                </a:solidFill>
              </a:rPr>
              <a:t>Vuosikokous 20.3.2021</a:t>
            </a:r>
          </a:p>
          <a:p>
            <a:r>
              <a:rPr lang="en-FI" dirty="0">
                <a:solidFill>
                  <a:schemeClr val="tx2"/>
                </a:solidFill>
              </a:rPr>
              <a:t>Maria Frilund</a:t>
            </a:r>
          </a:p>
        </p:txBody>
      </p:sp>
      <p:grpSp>
        <p:nvGrpSpPr>
          <p:cNvPr id="59" name="Group 45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60" name="Freeform: Shape 46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47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48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49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51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65" name="Freeform: Shape 52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53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54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8659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9B4126-1BA5-AE42-8057-23DA5B6ED3B1}"/>
              </a:ext>
            </a:extLst>
          </p:cNvPr>
          <p:cNvGrpSpPr/>
          <p:nvPr/>
        </p:nvGrpSpPr>
        <p:grpSpPr>
          <a:xfrm>
            <a:off x="0" y="663575"/>
            <a:ext cx="12192000" cy="5529263"/>
            <a:chOff x="0" y="663575"/>
            <a:chExt cx="12192000" cy="552926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64ECE1-F3AD-3C4A-8D1E-8CF451FC09AE}"/>
                </a:ext>
              </a:extLst>
            </p:cNvPr>
            <p:cNvGrpSpPr/>
            <p:nvPr/>
          </p:nvGrpSpPr>
          <p:grpSpPr>
            <a:xfrm>
              <a:off x="0" y="663575"/>
              <a:ext cx="12192000" cy="5529263"/>
              <a:chOff x="0" y="663575"/>
              <a:chExt cx="12192000" cy="5529263"/>
            </a:xfrm>
          </p:grpSpPr>
          <p:pic>
            <p:nvPicPr>
              <p:cNvPr id="1026" name="Picture 2" descr="Forms response chart. Question title: Veneiden katsatus on järjestetty keväisin katsatusiltoina. Mielestäni... / Besiktningen av båtar har anordnats kvällstid under våren och försommaren. Jag tycker att.... Number of responses: 99 responses.">
                <a:extLst>
                  <a:ext uri="{FF2B5EF4-FFF2-40B4-BE49-F238E27FC236}">
                    <a16:creationId xmlns:a16="http://schemas.microsoft.com/office/drawing/2014/main" id="{C0075591-98E6-4241-B5E4-6778C7272D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63575"/>
                <a:ext cx="12192000" cy="55292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357FC17-FA02-824C-A63B-286F976824CA}"/>
                  </a:ext>
                </a:extLst>
              </p:cNvPr>
              <p:cNvSpPr/>
              <p:nvPr/>
            </p:nvSpPr>
            <p:spPr>
              <a:xfrm>
                <a:off x="7574280" y="5166360"/>
                <a:ext cx="2926080" cy="5486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dirty="0"/>
              </a:p>
            </p:txBody>
          </p:sp>
          <p:sp>
            <p:nvSpPr>
              <p:cNvPr id="6" name="Triangle 5">
                <a:extLst>
                  <a:ext uri="{FF2B5EF4-FFF2-40B4-BE49-F238E27FC236}">
                    <a16:creationId xmlns:a16="http://schemas.microsoft.com/office/drawing/2014/main" id="{F71E6331-F020-4443-99E8-94328293E252}"/>
                  </a:ext>
                </a:extLst>
              </p:cNvPr>
              <p:cNvSpPr/>
              <p:nvPr/>
            </p:nvSpPr>
            <p:spPr>
              <a:xfrm flipH="1">
                <a:off x="4008120" y="3840480"/>
                <a:ext cx="1493520" cy="304800"/>
              </a:xfrm>
              <a:prstGeom prst="triangle">
                <a:avLst>
                  <a:gd name="adj" fmla="val 0"/>
                </a:avLst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dirty="0"/>
              </a:p>
            </p:txBody>
          </p:sp>
        </p:grp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F3C1581-0055-8144-902E-83FA045B44CB}"/>
                </a:ext>
              </a:extLst>
            </p:cNvPr>
            <p:cNvSpPr/>
            <p:nvPr/>
          </p:nvSpPr>
          <p:spPr>
            <a:xfrm>
              <a:off x="7711440" y="4251960"/>
              <a:ext cx="397764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44569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 response chart. Question title: Veneiden nostot ja laskut on järjestetty yhteistapahtumana. Mielestäni... / Klubben anordnar gemensamma båtlyft och sjösättningar. Jag tycker att.... Number of responses: 87 responses.">
            <a:extLst>
              <a:ext uri="{FF2B5EF4-FFF2-40B4-BE49-F238E27FC236}">
                <a16:creationId xmlns:a16="http://schemas.microsoft.com/office/drawing/2014/main" id="{6A1F5ACD-E946-DB40-852F-7B03B108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3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s response chart. Question title: Sataman siisteydestä on pidetty huolta kevättalkoilla, joihin osallistuminen huomioidaan mahdollisuuksien mukaan loppukesän vartiointivuorolistoja laadittaessa. / Hamnens funktionalitet och ordning har omhändertagits genom gemensamma vårtalkon, där ett deltagande har beaktats i utdelningen av sensommarens vakt-turer.. Number of responses: 98 responses.">
            <a:extLst>
              <a:ext uri="{FF2B5EF4-FFF2-40B4-BE49-F238E27FC236}">
                <a16:creationId xmlns:a16="http://schemas.microsoft.com/office/drawing/2014/main" id="{2FC4761A-7DA5-C345-B5F4-A365C548E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1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E207A2-58F7-1C48-B26A-7F00C1940E65}"/>
              </a:ext>
            </a:extLst>
          </p:cNvPr>
          <p:cNvGrpSpPr/>
          <p:nvPr/>
        </p:nvGrpSpPr>
        <p:grpSpPr>
          <a:xfrm>
            <a:off x="502920" y="799000"/>
            <a:ext cx="11045613" cy="3346280"/>
            <a:chOff x="502920" y="799000"/>
            <a:chExt cx="11045613" cy="3346280"/>
          </a:xfrm>
        </p:grpSpPr>
        <p:pic>
          <p:nvPicPr>
            <p:cNvPr id="4098" name="Picture 2" descr="Forms response chart. Question title: Jos venekerho järjestäisi koulutusta, olisin kiinnostunut... / Om båtklubben anordnar utbildning/skolning, skulle jag vara intresserad av..... Number of responses: 64 responses.">
              <a:extLst>
                <a:ext uri="{FF2B5EF4-FFF2-40B4-BE49-F238E27FC236}">
                  <a16:creationId xmlns:a16="http://schemas.microsoft.com/office/drawing/2014/main" id="{CEF7CF58-D7A4-0C45-9956-DF5F143990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16"/>
            <a:stretch/>
          </p:blipFill>
          <p:spPr bwMode="auto">
            <a:xfrm>
              <a:off x="643467" y="799000"/>
              <a:ext cx="10905066" cy="314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1A4C9F85-905D-2E43-B7DF-A44058C759A7}"/>
                </a:ext>
              </a:extLst>
            </p:cNvPr>
            <p:cNvSpPr/>
            <p:nvPr/>
          </p:nvSpPr>
          <p:spPr>
            <a:xfrm>
              <a:off x="502920" y="2148840"/>
              <a:ext cx="2849880" cy="19964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FI" sz="1600" dirty="0">
                  <a:solidFill>
                    <a:sysClr val="windowText" lastClr="000000"/>
                  </a:solidFill>
                </a:rPr>
                <a:t>EA</a:t>
              </a:r>
            </a:p>
            <a:p>
              <a:pPr algn="r"/>
              <a:r>
                <a:rPr lang="en-FI" sz="1600" dirty="0">
                  <a:solidFill>
                    <a:sysClr val="windowText" lastClr="000000"/>
                  </a:solidFill>
                </a:rPr>
                <a:t>VHF</a:t>
              </a:r>
            </a:p>
            <a:p>
              <a:pPr algn="r"/>
              <a:r>
                <a:rPr lang="en-FI" sz="1600" dirty="0">
                  <a:solidFill>
                    <a:sysClr val="windowText" lastClr="000000"/>
                  </a:solidFill>
                </a:rPr>
                <a:t>Saaristolaivuri</a:t>
              </a:r>
            </a:p>
            <a:p>
              <a:pPr algn="r"/>
              <a:r>
                <a:rPr lang="en-FI" sz="1600" dirty="0">
                  <a:solidFill>
                    <a:sysClr val="windowText" lastClr="000000"/>
                  </a:solidFill>
                </a:rPr>
                <a:t>Rannikkolaivuri</a:t>
              </a:r>
            </a:p>
            <a:p>
              <a:pPr algn="r"/>
              <a:r>
                <a:rPr lang="en-FI" sz="1600" dirty="0">
                  <a:solidFill>
                    <a:sysClr val="windowText" lastClr="000000"/>
                  </a:solidFill>
                </a:rPr>
                <a:t>Venemoottori</a:t>
              </a:r>
            </a:p>
            <a:p>
              <a:pPr algn="r"/>
              <a:r>
                <a:rPr lang="en-FI" sz="1600" dirty="0">
                  <a:solidFill>
                    <a:sysClr val="windowText" lastClr="000000"/>
                  </a:solidFill>
                </a:rPr>
                <a:t>Katsastaja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798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Venekerhon järjestämistä tapahtumista parhaita ovat olleet... / Av båtklubbens evenemang har de bästa varit..... Number of responses: 73 responses.">
            <a:extLst>
              <a:ext uri="{FF2B5EF4-FFF2-40B4-BE49-F238E27FC236}">
                <a16:creationId xmlns:a16="http://schemas.microsoft.com/office/drawing/2014/main" id="{52F9020D-5817-F445-9876-7A4755FE3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8265"/>
          <a:stretch/>
        </p:blipFill>
        <p:spPr bwMode="auto">
          <a:xfrm>
            <a:off x="0" y="330201"/>
            <a:ext cx="12192000" cy="320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4E70BA2-0D64-514D-A35F-1815ED7CB92B}"/>
              </a:ext>
            </a:extLst>
          </p:cNvPr>
          <p:cNvSpPr/>
          <p:nvPr/>
        </p:nvSpPr>
        <p:spPr>
          <a:xfrm>
            <a:off x="198120" y="1935480"/>
            <a:ext cx="2849880" cy="17221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FI" sz="1600" dirty="0">
                <a:solidFill>
                  <a:sysClr val="windowText" lastClr="000000"/>
                </a:solidFill>
              </a:rPr>
              <a:t>Kevättalkoot</a:t>
            </a:r>
          </a:p>
          <a:p>
            <a:pPr algn="r"/>
            <a:r>
              <a:rPr lang="en-FI" sz="1600" dirty="0">
                <a:solidFill>
                  <a:sysClr val="windowText" lastClr="000000"/>
                </a:solidFill>
              </a:rPr>
              <a:t>Eskaaderit</a:t>
            </a:r>
          </a:p>
          <a:p>
            <a:pPr algn="r"/>
            <a:r>
              <a:rPr lang="en-FI" sz="1600" dirty="0">
                <a:solidFill>
                  <a:sysClr val="windowText" lastClr="000000"/>
                </a:solidFill>
              </a:rPr>
              <a:t>Venetsialaiset/Kesäjuhlat</a:t>
            </a:r>
          </a:p>
          <a:p>
            <a:pPr algn="r"/>
            <a:r>
              <a:rPr lang="en-FI" sz="1600" dirty="0">
                <a:solidFill>
                  <a:sysClr val="windowText" lastClr="000000"/>
                </a:solidFill>
              </a:rPr>
              <a:t>Kaikki yhteistapahtumat</a:t>
            </a:r>
          </a:p>
          <a:p>
            <a:pPr algn="r"/>
            <a:r>
              <a:rPr lang="en-FI" sz="1600" dirty="0">
                <a:solidFill>
                  <a:sysClr val="windowText" lastClr="000000"/>
                </a:solidFill>
              </a:rPr>
              <a:t>Ei kokemusta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26F054-CBE1-C944-8B51-4E518E9393DF}"/>
              </a:ext>
            </a:extLst>
          </p:cNvPr>
          <p:cNvSpPr/>
          <p:nvPr/>
        </p:nvSpPr>
        <p:spPr>
          <a:xfrm>
            <a:off x="3078480" y="3215640"/>
            <a:ext cx="426720" cy="213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49EB7-12F4-C24C-9305-5457A86C3F1F}"/>
              </a:ext>
            </a:extLst>
          </p:cNvPr>
          <p:cNvSpPr txBox="1"/>
          <p:nvPr/>
        </p:nvSpPr>
        <p:spPr>
          <a:xfrm>
            <a:off x="3550920" y="3139440"/>
            <a:ext cx="6858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FI" dirty="0"/>
              <a:t>- 3</a:t>
            </a:r>
          </a:p>
        </p:txBody>
      </p:sp>
    </p:spTree>
    <p:extLst>
      <p:ext uri="{BB962C8B-B14F-4D97-AF65-F5344CB8AC3E}">
        <p14:creationId xmlns:p14="http://schemas.microsoft.com/office/powerpoint/2010/main" val="180188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9D7D5-2817-D340-81E9-1C61A3E6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FI" sz="3200" dirty="0">
                <a:solidFill>
                  <a:schemeClr val="tx2"/>
                </a:solidFill>
              </a:rPr>
              <a:t>SVBK jäsenkysely/</a:t>
            </a:r>
            <a:br>
              <a:rPr lang="en-FI" sz="3200" dirty="0">
                <a:solidFill>
                  <a:schemeClr val="tx2"/>
                </a:solidFill>
              </a:rPr>
            </a:br>
            <a:r>
              <a:rPr lang="en-FI" sz="3200" dirty="0">
                <a:solidFill>
                  <a:schemeClr val="tx2"/>
                </a:solidFill>
              </a:rPr>
              <a:t>medlemsänkät </a:t>
            </a:r>
            <a:br>
              <a:rPr lang="en-FI" sz="3200" dirty="0">
                <a:solidFill>
                  <a:schemeClr val="tx2"/>
                </a:solidFill>
              </a:rPr>
            </a:br>
            <a:r>
              <a:rPr lang="en-FI" sz="3200" dirty="0">
                <a:solidFill>
                  <a:schemeClr val="tx2"/>
                </a:solidFill>
              </a:rPr>
              <a:t>2021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25468-D1D0-B146-9EBB-68DA3B712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r>
              <a:rPr lang="en-FI" dirty="0">
                <a:solidFill>
                  <a:schemeClr val="tx2"/>
                </a:solidFill>
              </a:rPr>
              <a:t>Kyselyajankohta 8.1. - 8.2.2021</a:t>
            </a:r>
          </a:p>
          <a:p>
            <a:r>
              <a:rPr lang="en-FI" dirty="0">
                <a:solidFill>
                  <a:schemeClr val="tx2"/>
                </a:solidFill>
              </a:rPr>
              <a:t>112 vastausta</a:t>
            </a:r>
          </a:p>
          <a:p>
            <a:endParaRPr lang="en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9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 response chart. Question title: Minulla on... / Jag äger en..... Number of responses: 100 responses.">
            <a:extLst>
              <a:ext uri="{FF2B5EF4-FFF2-40B4-BE49-F238E27FC236}">
                <a16:creationId xmlns:a16="http://schemas.microsoft.com/office/drawing/2014/main" id="{3533F2D6-0C69-E343-BE73-F1396F456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45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s response chart. Question title: Venepaikkani Kotilahden satamassa / Mina båtplatsprodukter i hemhamnen. Number of responses: 94 responses.">
            <a:extLst>
              <a:ext uri="{FF2B5EF4-FFF2-40B4-BE49-F238E27FC236}">
                <a16:creationId xmlns:a16="http://schemas.microsoft.com/office/drawing/2014/main" id="{8AFB1C88-338B-E74F-B758-553CA2B53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9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 response chart. Question title: Kotilahden sataman syvyys on veneelleni... / Djupet i hamnen är för mina behov..... Number of responses: 98 responses.">
            <a:extLst>
              <a:ext uri="{FF2B5EF4-FFF2-40B4-BE49-F238E27FC236}">
                <a16:creationId xmlns:a16="http://schemas.microsoft.com/office/drawing/2014/main" id="{C0C2202C-98BF-534F-AF73-7604A0F9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1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Pidän Lill-Krokanin retkisaarta Tammisaaressa... / Jag anser att utfärdshamnen Lill-Krokan i Ekenäs skärgård är..... Number of responses: 93 responses.">
            <a:extLst>
              <a:ext uri="{FF2B5EF4-FFF2-40B4-BE49-F238E27FC236}">
                <a16:creationId xmlns:a16="http://schemas.microsoft.com/office/drawing/2014/main" id="{02E81E0E-EDD6-A645-A436-CC19C85C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4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9239B00-A0DF-C446-957F-C37DDD004F77}"/>
              </a:ext>
            </a:extLst>
          </p:cNvPr>
          <p:cNvGrpSpPr/>
          <p:nvPr/>
        </p:nvGrpSpPr>
        <p:grpSpPr>
          <a:xfrm>
            <a:off x="0" y="863600"/>
            <a:ext cx="12192000" cy="5129213"/>
            <a:chOff x="0" y="863600"/>
            <a:chExt cx="12192000" cy="512921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C802D41-8822-9E4C-96A4-380738D1753F}"/>
                </a:ext>
              </a:extLst>
            </p:cNvPr>
            <p:cNvGrpSpPr/>
            <p:nvPr/>
          </p:nvGrpSpPr>
          <p:grpSpPr>
            <a:xfrm>
              <a:off x="0" y="863600"/>
              <a:ext cx="12192000" cy="5129213"/>
              <a:chOff x="0" y="863600"/>
              <a:chExt cx="12192000" cy="5129213"/>
            </a:xfrm>
          </p:grpSpPr>
          <p:pic>
            <p:nvPicPr>
              <p:cNvPr id="4" name="Picture 4" descr="Forms response chart. Question title: Olen käynyt Lill-Krokanissa / Jag har besökt Lill-Krokan. Number of responses: 99 responses.">
                <a:extLst>
                  <a:ext uri="{FF2B5EF4-FFF2-40B4-BE49-F238E27FC236}">
                    <a16:creationId xmlns:a16="http://schemas.microsoft.com/office/drawing/2014/main" id="{6E070FD4-5BA1-8649-B687-177D7F9656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63600"/>
                <a:ext cx="12192000" cy="5129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riangle 2">
                <a:extLst>
                  <a:ext uri="{FF2B5EF4-FFF2-40B4-BE49-F238E27FC236}">
                    <a16:creationId xmlns:a16="http://schemas.microsoft.com/office/drawing/2014/main" id="{FBE67CD3-678E-6F49-B1AA-FEF0FA9DE8E4}"/>
                  </a:ext>
                </a:extLst>
              </p:cNvPr>
              <p:cNvSpPr/>
              <p:nvPr/>
            </p:nvSpPr>
            <p:spPr>
              <a:xfrm flipH="1">
                <a:off x="4023360" y="3627120"/>
                <a:ext cx="1478280" cy="304800"/>
              </a:xfrm>
              <a:prstGeom prst="triangle">
                <a:avLst>
                  <a:gd name="adj" fmla="val 0"/>
                </a:avLst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 dirty="0"/>
              </a:p>
            </p:txBody>
          </p:sp>
        </p:grp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C34EE90E-0181-DE4B-AED9-A5265521F2BE}"/>
                </a:ext>
              </a:extLst>
            </p:cNvPr>
            <p:cNvSpPr/>
            <p:nvPr/>
          </p:nvSpPr>
          <p:spPr>
            <a:xfrm>
              <a:off x="7421880" y="4175760"/>
              <a:ext cx="184404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26990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 response chart. Question title: Pidän Vormön saarihanketta... / Jag tycker Vormöprojektet är. Number of responses: 98 responses.">
            <a:extLst>
              <a:ext uri="{FF2B5EF4-FFF2-40B4-BE49-F238E27FC236}">
                <a16:creationId xmlns:a16="http://schemas.microsoft.com/office/drawing/2014/main" id="{CFB595F5-2730-3641-94F1-5C355EA9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19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s response chart. Question title: Kerhon vartiointi toimii kerhon jäsenten talkoovoimin. Mielestäni... / Klubbens nattvaktande baserar sig på talkokrafter. Jag tycker att..... Number of responses: 98 responses.">
            <a:extLst>
              <a:ext uri="{FF2B5EF4-FFF2-40B4-BE49-F238E27FC236}">
                <a16:creationId xmlns:a16="http://schemas.microsoft.com/office/drawing/2014/main" id="{ABC983B4-CD24-3141-8AB7-B1BB35B4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04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51</Words>
  <Application>Microsoft Macintosh PowerPoint</Application>
  <PresentationFormat>Widescreen</PresentationFormat>
  <Paragraphs>22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SVBK jäsenkysely / medlemsänkät 2021</vt:lpstr>
      <vt:lpstr>SVBK jäsenkysely/ medlemsänkät 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SVBK jäsenkysely / medlemsänkät 2021</dc:title>
  <dc:creator>Maria Frilund</dc:creator>
  <cp:lastModifiedBy>Maria Frilund</cp:lastModifiedBy>
  <cp:revision>16</cp:revision>
  <dcterms:created xsi:type="dcterms:W3CDTF">2021-02-09T10:42:00Z</dcterms:created>
  <dcterms:modified xsi:type="dcterms:W3CDTF">2021-03-19T18:02:32Z</dcterms:modified>
</cp:coreProperties>
</file>